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4" r:id="rId2"/>
    <p:sldId id="257" r:id="rId3"/>
    <p:sldId id="258" r:id="rId4"/>
    <p:sldId id="265" r:id="rId5"/>
    <p:sldId id="266" r:id="rId6"/>
    <p:sldId id="267" r:id="rId7"/>
    <p:sldId id="268" r:id="rId8"/>
    <p:sldId id="259" r:id="rId9"/>
    <p:sldId id="260" r:id="rId10"/>
    <p:sldId id="263" r:id="rId11"/>
    <p:sldId id="276" r:id="rId12"/>
    <p:sldId id="277" r:id="rId13"/>
    <p:sldId id="278" r:id="rId14"/>
    <p:sldId id="270" r:id="rId15"/>
    <p:sldId id="279" r:id="rId16"/>
    <p:sldId id="272" r:id="rId17"/>
    <p:sldId id="273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103" d="100"/>
          <a:sy n="103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D20B4-D743-491E-9331-564C9CA7FE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9AA8B-1CAB-4234-B434-CFC72318B1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6,7, 7, 8, 9, 9, 9, 10, 11, 11,12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Find</a:t>
            </a:r>
            <a:r>
              <a:rPr lang="en-US" baseline="0" dirty="0" smtClean="0"/>
              <a:t> the n for this Sample </a:t>
            </a:r>
          </a:p>
          <a:p>
            <a:r>
              <a:rPr lang="en-US" baseline="0" dirty="0" smtClean="0"/>
              <a:t>n = 11</a:t>
            </a:r>
            <a:endParaRPr lang="en-US" dirty="0" smtClean="0"/>
          </a:p>
          <a:p>
            <a:r>
              <a:rPr lang="en-US" dirty="0" smtClean="0"/>
              <a:t>Find the Mean</a:t>
            </a:r>
            <a:r>
              <a:rPr lang="en-US" baseline="0" dirty="0" smtClean="0"/>
              <a:t> of this Sample</a:t>
            </a:r>
          </a:p>
          <a:p>
            <a:r>
              <a:rPr lang="en-US" baseline="0" dirty="0" smtClean="0"/>
              <a:t>Mean =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Often the highest and lowest values are </a:t>
            </a:r>
            <a:r>
              <a:rPr lang="en-US" sz="1200" b="1" dirty="0" smtClean="0">
                <a:solidFill>
                  <a:schemeClr val="bg1"/>
                </a:solidFill>
              </a:rPr>
              <a:t>outliers </a:t>
            </a:r>
            <a:r>
              <a:rPr lang="en-US" sz="1200" dirty="0" smtClean="0">
                <a:solidFill>
                  <a:schemeClr val="bg1"/>
                </a:solidFill>
              </a:rPr>
              <a:t>(</a:t>
            </a:r>
            <a:r>
              <a:rPr lang="en-US" sz="1200" i="1" dirty="0" smtClean="0">
                <a:solidFill>
                  <a:schemeClr val="bg1"/>
                </a:solidFill>
              </a:rPr>
              <a:t>extreme </a:t>
            </a:r>
            <a:r>
              <a:rPr lang="en-US" sz="1200" dirty="0" smtClean="0">
                <a:solidFill>
                  <a:schemeClr val="bg1"/>
                </a:solidFill>
              </a:rPr>
              <a:t>values) the range may not truly reflect the variability in the data.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6,7, 7, 8, 9, 9, 9, 10, 11, 11,12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Range = 6 or (6 – 12)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9AA8B-1CAB-4234-B434-CFC72318B183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BB3F5-D6DA-46DB-9409-F1EEFA8417DF}" type="datetimeFigureOut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76A5-5835-4A6E-9D12-EC46DF5F4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3.doc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4.doc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Numerical Measures of Variability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/>
              <a:t>Variance and Standard Deviation</a:t>
            </a:r>
            <a:endParaRPr lang="en-US" dirty="0" smtClean="0"/>
          </a:p>
        </p:txBody>
      </p:sp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685800" y="1295400"/>
          <a:ext cx="8877085" cy="4562475"/>
        </p:xfrm>
        <a:graphic>
          <a:graphicData uri="http://schemas.openxmlformats.org/presentationml/2006/ole">
            <p:oleObj spid="_x0000_s2050" name="Document" r:id="rId4" imgW="6482781" imgH="3260634" progId="Word.Document.8">
              <p:embed/>
            </p:oleObj>
          </a:graphicData>
        </a:graphic>
      </p:graphicFrame>
      <p:sp>
        <p:nvSpPr>
          <p:cNvPr id="1029" name="Line 18"/>
          <p:cNvSpPr>
            <a:spLocks noChangeShapeType="1"/>
          </p:cNvSpPr>
          <p:nvPr/>
        </p:nvSpPr>
        <p:spPr bwMode="auto">
          <a:xfrm>
            <a:off x="2743200" y="1828800"/>
            <a:ext cx="152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/>
              <a:t>Variance and Standard Deviation</a:t>
            </a:r>
            <a:endParaRPr lang="en-US" dirty="0" smtClean="0"/>
          </a:p>
        </p:txBody>
      </p:sp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1223458" y="1304925"/>
          <a:ext cx="8834942" cy="4257675"/>
        </p:xfrm>
        <a:graphic>
          <a:graphicData uri="http://schemas.openxmlformats.org/presentationml/2006/ole">
            <p:oleObj spid="_x0000_s37890" name="Document" r:id="rId4" imgW="7092861" imgH="3279742" progId="Word.Document.8">
              <p:embed/>
            </p:oleObj>
          </a:graphicData>
        </a:graphic>
      </p:graphicFrame>
      <p:sp>
        <p:nvSpPr>
          <p:cNvPr id="1029" name="Line 18"/>
          <p:cNvSpPr>
            <a:spLocks noChangeShapeType="1"/>
          </p:cNvSpPr>
          <p:nvPr/>
        </p:nvSpPr>
        <p:spPr bwMode="auto">
          <a:xfrm>
            <a:off x="3124200" y="1828800"/>
            <a:ext cx="152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/>
              <a:t>Variance and Standard Deviation</a:t>
            </a:r>
            <a:endParaRPr lang="en-US" dirty="0" smtClean="0"/>
          </a:p>
        </p:txBody>
      </p:sp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767569" y="1304925"/>
          <a:ext cx="9748031" cy="4791075"/>
        </p:xfrm>
        <a:graphic>
          <a:graphicData uri="http://schemas.openxmlformats.org/presentationml/2006/ole">
            <p:oleObj spid="_x0000_s38914" name="Document" r:id="rId4" imgW="6940431" imgH="3275055" progId="Word.Document.8">
              <p:embed/>
            </p:oleObj>
          </a:graphicData>
        </a:graphic>
      </p:graphicFrame>
      <p:sp>
        <p:nvSpPr>
          <p:cNvPr id="1029" name="Line 18"/>
          <p:cNvSpPr>
            <a:spLocks noChangeShapeType="1"/>
          </p:cNvSpPr>
          <p:nvPr/>
        </p:nvSpPr>
        <p:spPr bwMode="auto">
          <a:xfrm>
            <a:off x="2895600" y="1828800"/>
            <a:ext cx="152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/>
              <a:t>Variance and Standard Deviation</a:t>
            </a:r>
            <a:endParaRPr lang="en-US" dirty="0" smtClean="0"/>
          </a:p>
        </p:txBody>
      </p:sp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1066800" y="990600"/>
          <a:ext cx="9220200" cy="4443336"/>
        </p:xfrm>
        <a:graphic>
          <a:graphicData uri="http://schemas.openxmlformats.org/presentationml/2006/ole">
            <p:oleObj spid="_x0000_s39938" name="Document" r:id="rId4" imgW="7245652" imgH="3284429" progId="Word.Document.8">
              <p:embed/>
            </p:oleObj>
          </a:graphicData>
        </a:graphic>
      </p:graphicFrame>
      <p:sp>
        <p:nvSpPr>
          <p:cNvPr id="1029" name="Line 18"/>
          <p:cNvSpPr>
            <a:spLocks noChangeShapeType="1"/>
          </p:cNvSpPr>
          <p:nvPr/>
        </p:nvSpPr>
        <p:spPr bwMode="auto">
          <a:xfrm>
            <a:off x="2438400" y="1752600"/>
            <a:ext cx="152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5318373"/>
            <a:ext cx="73914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Variance (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s</a:t>
            </a:r>
            <a:r>
              <a:rPr lang="en-US" baseline="30000" dirty="0" smtClean="0">
                <a:solidFill>
                  <a:schemeClr val="bg1"/>
                </a:solidFill>
                <a:latin typeface="Arial" charset="0"/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) =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(</a:t>
            </a:r>
            <a:r>
              <a:rPr lang="en-US" dirty="0" smtClean="0">
                <a:solidFill>
                  <a:schemeClr val="bg1"/>
                </a:solidFill>
              </a:rPr>
              <a:t>x – x )</a:t>
            </a:r>
            <a:r>
              <a:rPr lang="en-US" baseline="30000" dirty="0" smtClean="0">
                <a:solidFill>
                  <a:schemeClr val="bg1"/>
                </a:solidFill>
                <a:latin typeface="Arial" charset="0"/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/</a:t>
            </a:r>
            <a:r>
              <a:rPr lang="en-US" dirty="0" smtClean="0">
                <a:solidFill>
                  <a:schemeClr val="bg1"/>
                </a:solidFill>
              </a:rPr>
              <a:t> n – 1 	(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s</a:t>
            </a:r>
            <a:r>
              <a:rPr lang="en-US" baseline="30000" dirty="0" smtClean="0">
                <a:solidFill>
                  <a:schemeClr val="bg1"/>
                </a:solidFill>
                <a:latin typeface="Arial" charset="0"/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) =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36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/</a:t>
            </a:r>
            <a:r>
              <a:rPr lang="en-US" dirty="0" smtClean="0">
                <a:solidFill>
                  <a:schemeClr val="bg1"/>
                </a:solidFill>
              </a:rPr>
              <a:t> 11 – 1 =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36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/</a:t>
            </a:r>
            <a:r>
              <a:rPr lang="en-US" dirty="0" smtClean="0">
                <a:solidFill>
                  <a:schemeClr val="bg1"/>
                </a:solidFill>
              </a:rPr>
              <a:t>10 = 3.6                 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Standard Deviation (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) =    S</a:t>
            </a:r>
            <a:r>
              <a:rPr lang="en-US" baseline="30000" dirty="0" smtClean="0">
                <a:solidFill>
                  <a:schemeClr val="bg1"/>
                </a:solidFill>
              </a:rPr>
              <a:t>2		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) =       3.6   =  1.8973 = 1.90 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n = 11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429000" y="5791200"/>
            <a:ext cx="607142" cy="304800"/>
            <a:chOff x="3048000" y="5638800"/>
            <a:chExt cx="607142" cy="304800"/>
          </a:xfrm>
        </p:grpSpPr>
        <p:sp>
          <p:nvSpPr>
            <p:cNvPr id="6" name="Line 14"/>
            <p:cNvSpPr>
              <a:spLocks noChangeShapeType="1"/>
            </p:cNvSpPr>
            <p:nvPr/>
          </p:nvSpPr>
          <p:spPr bwMode="auto">
            <a:xfrm>
              <a:off x="3124200" y="5638800"/>
              <a:ext cx="53094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 flipV="1">
              <a:off x="3124200" y="5638800"/>
              <a:ext cx="13110" cy="3048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Connector 14"/>
            <p:cNvCxnSpPr>
              <a:endCxn id="7" idx="0"/>
            </p:cNvCxnSpPr>
            <p:nvPr/>
          </p:nvCxnSpPr>
          <p:spPr>
            <a:xfrm rot="16200000" flipH="1">
              <a:off x="3009900" y="5829300"/>
              <a:ext cx="152400" cy="7620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412658" y="5791200"/>
            <a:ext cx="607142" cy="304800"/>
            <a:chOff x="3048000" y="5638800"/>
            <a:chExt cx="607142" cy="304800"/>
          </a:xfrm>
        </p:grpSpPr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3124200" y="5638800"/>
              <a:ext cx="53094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V="1">
              <a:off x="3124200" y="5638800"/>
              <a:ext cx="13110" cy="3048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>
              <a:endCxn id="19" idx="0"/>
            </p:cNvCxnSpPr>
            <p:nvPr/>
          </p:nvCxnSpPr>
          <p:spPr>
            <a:xfrm rot="16200000" flipH="1">
              <a:off x="3009900" y="5829300"/>
              <a:ext cx="152400" cy="7620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Coefficient of Skewness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8001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To measure the skew of the distribution, Pearson’s coefficient of skewness is  often found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	based on the relationship between the mean, median, 	and standard deviation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Can range in values from -3 to +3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733800"/>
            <a:ext cx="6900809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1676400"/>
            <a:ext cx="8077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Mean = 10</a:t>
            </a: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Median =  7</a:t>
            </a: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 = 4</a:t>
            </a:r>
          </a:p>
          <a:p>
            <a:pPr>
              <a:defRPr/>
            </a:pPr>
            <a:r>
              <a:rPr lang="en-US" dirty="0" err="1" smtClean="0">
                <a:solidFill>
                  <a:schemeClr val="bg1"/>
                </a:solidFill>
              </a:rPr>
              <a:t>sk</a:t>
            </a:r>
            <a:r>
              <a:rPr lang="en-US" dirty="0" smtClean="0">
                <a:solidFill>
                  <a:schemeClr val="bg1"/>
                </a:solidFill>
              </a:rPr>
              <a:t> = 3(10 – 7)/4  =  3(3)/4 = 9/4 = </a:t>
            </a:r>
            <a:r>
              <a:rPr lang="en-US" dirty="0" smtClean="0">
                <a:solidFill>
                  <a:schemeClr val="bg1"/>
                </a:solidFill>
              </a:rPr>
              <a:t>2.25  </a:t>
            </a: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Data is positively skewed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For our data set </a:t>
            </a: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Mean = 9</a:t>
            </a: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Median =  9</a:t>
            </a: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S = 1.90</a:t>
            </a:r>
          </a:p>
          <a:p>
            <a:pPr>
              <a:defRPr/>
            </a:pPr>
            <a:r>
              <a:rPr lang="en-US" dirty="0" err="1" smtClean="0">
                <a:solidFill>
                  <a:schemeClr val="bg1"/>
                </a:solidFill>
              </a:rPr>
              <a:t>sk</a:t>
            </a:r>
            <a:r>
              <a:rPr lang="en-US" dirty="0" smtClean="0">
                <a:solidFill>
                  <a:schemeClr val="bg1"/>
                </a:solidFill>
              </a:rPr>
              <a:t> = 3(9 – 9)/1.90  =  3(0)/1.90 = 0/1.90 = </a:t>
            </a:r>
            <a:r>
              <a:rPr lang="en-US" dirty="0" smtClean="0">
                <a:solidFill>
                  <a:schemeClr val="bg1"/>
                </a:solidFill>
              </a:rPr>
              <a:t>0</a:t>
            </a: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Data is normally distributed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Coefficient of Skewness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Coefficient of Skewness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Coefficients that are zero or near zero will have data that will display equal tails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6463" y="2019300"/>
            <a:ext cx="479107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Coefficient of Skewness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Coefficients that are more positive in value will have data that displays a longer tail to the right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133600"/>
            <a:ext cx="48196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Coefficient of Skewness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800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Coefficients that are more negative in value will have data that displays a longer tail to the left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190750"/>
            <a:ext cx="48768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Measures of Variability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990600" y="1371600"/>
            <a:ext cx="73152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Measures of Variability are a set of characteristics that examine the </a:t>
            </a:r>
            <a:r>
              <a:rPr lang="en-US" sz="2400" u="sng" dirty="0" smtClean="0">
                <a:solidFill>
                  <a:schemeClr val="bg1"/>
                </a:solidFill>
              </a:rPr>
              <a:t>dispersion </a:t>
            </a:r>
            <a:r>
              <a:rPr lang="en-US" sz="2400" dirty="0" smtClean="0">
                <a:solidFill>
                  <a:schemeClr val="bg1"/>
                </a:solidFill>
              </a:rPr>
              <a:t>or </a:t>
            </a:r>
            <a:r>
              <a:rPr lang="en-US" sz="2400" u="sng" dirty="0" smtClean="0">
                <a:solidFill>
                  <a:schemeClr val="bg1"/>
                </a:solidFill>
              </a:rPr>
              <a:t>spread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>
                <a:solidFill>
                  <a:schemeClr val="bg1"/>
                </a:solidFill>
              </a:rPr>
              <a:t>the distribution that the researcher may be interested in. </a:t>
            </a:r>
            <a:endParaRPr lang="en-US" sz="240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>
                <a:solidFill>
                  <a:schemeClr val="bg1"/>
                </a:solidFill>
              </a:rPr>
              <a:t>group describes the amount of variability </a:t>
            </a:r>
            <a:r>
              <a:rPr lang="en-US" sz="2400" dirty="0" smtClean="0">
                <a:solidFill>
                  <a:schemeClr val="bg1"/>
                </a:solidFill>
              </a:rPr>
              <a:t>	(</a:t>
            </a:r>
            <a:r>
              <a:rPr lang="en-US" sz="2400" i="1" dirty="0">
                <a:solidFill>
                  <a:schemeClr val="bg1"/>
                </a:solidFill>
              </a:rPr>
              <a:t>spread, dispersion, difference</a:t>
            </a:r>
            <a:r>
              <a:rPr lang="en-US" sz="2400" dirty="0">
                <a:solidFill>
                  <a:schemeClr val="bg1"/>
                </a:solidFill>
              </a:rPr>
              <a:t>) in a set of values.</a:t>
            </a:r>
          </a:p>
          <a:p>
            <a:pPr>
              <a:spcBef>
                <a:spcPct val="50000"/>
              </a:spcBef>
            </a:pPr>
            <a:endParaRPr lang="en-US" sz="2400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Range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Interquartile Range, Variance</a:t>
            </a:r>
            <a:r>
              <a:rPr lang="en-US" sz="2400" dirty="0">
                <a:solidFill>
                  <a:schemeClr val="bg1"/>
                </a:solidFill>
              </a:rPr>
              <a:t>, Standard </a:t>
            </a:r>
            <a:r>
              <a:rPr lang="en-US" sz="2400" dirty="0" smtClean="0">
                <a:solidFill>
                  <a:schemeClr val="bg1"/>
                </a:solidFill>
              </a:rPr>
              <a:t>Deviation, and Coefficient of Skewness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smtClean="0">
                <a:solidFill>
                  <a:schemeClr val="bg1"/>
                </a:solidFill>
              </a:rPr>
              <a:t>Range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990600" y="1371600"/>
            <a:ext cx="7315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The </a:t>
            </a:r>
            <a:r>
              <a:rPr lang="en-US" sz="2400" b="1" dirty="0">
                <a:solidFill>
                  <a:schemeClr val="bg1"/>
                </a:solidFill>
              </a:rPr>
              <a:t>range</a:t>
            </a:r>
            <a:r>
              <a:rPr lang="en-US" sz="2400" dirty="0">
                <a:solidFill>
                  <a:schemeClr val="bg1"/>
                </a:solidFill>
              </a:rPr>
              <a:t> is the difference between the highest value and the lowest value. </a:t>
            </a:r>
            <a:endParaRPr lang="en-US" sz="240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n-US" sz="240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n-US" sz="2400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Ex.  If the highest value is 20 and the lowest value is 2, the range is 18.  </a:t>
            </a:r>
            <a:endParaRPr lang="en-US" sz="2400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>
                <a:solidFill>
                  <a:schemeClr val="bg1"/>
                </a:solidFill>
              </a:rPr>
              <a:t>range can be reported as 18 or that the “values range from 2 to 20”.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Interquartile Range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8001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interquartile </a:t>
            </a:r>
            <a:r>
              <a:rPr lang="en-US" sz="2400" b="1" dirty="0" smtClean="0">
                <a:solidFill>
                  <a:schemeClr val="bg1"/>
                </a:solidFill>
              </a:rPr>
              <a:t>range</a:t>
            </a:r>
            <a:r>
              <a:rPr lang="en-US" sz="2400" dirty="0" smtClean="0">
                <a:solidFill>
                  <a:schemeClr val="bg1"/>
                </a:solidFill>
              </a:rPr>
              <a:t> measures the range of the middle 50% of an ordered data set. 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	not effected by outliers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still preserves the idea of the range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In finding the interquartile range, we actually locate the 25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, 50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, &amp; 75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 quartiles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1905000" y="3962400"/>
            <a:ext cx="54387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Interquartile Range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8001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Steps to finding the Interquartile Range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1.  Rank order the data, Find the Median, Mark 	     	      that value with Q</a:t>
            </a:r>
            <a:r>
              <a:rPr lang="en-US" sz="1600" dirty="0" smtClean="0">
                <a:solidFill>
                  <a:schemeClr val="bg1"/>
                </a:solidFill>
              </a:rPr>
              <a:t>2</a:t>
            </a:r>
            <a:r>
              <a:rPr lang="en-US" sz="2400" dirty="0" smtClean="0">
                <a:solidFill>
                  <a:schemeClr val="bg1"/>
                </a:solidFill>
              </a:rPr>
              <a:t> (this is the 50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 quartile)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2. Find the Median of the Lower 50% w/o including the 	     Q</a:t>
            </a:r>
            <a:r>
              <a:rPr lang="en-US" sz="1600" dirty="0" smtClean="0">
                <a:solidFill>
                  <a:schemeClr val="bg1"/>
                </a:solidFill>
              </a:rPr>
              <a:t>2 </a:t>
            </a:r>
            <a:r>
              <a:rPr lang="en-US" sz="2400" dirty="0" smtClean="0">
                <a:solidFill>
                  <a:schemeClr val="bg1"/>
                </a:solidFill>
              </a:rPr>
              <a:t>value,  Mark that value with Q</a:t>
            </a:r>
            <a:r>
              <a:rPr lang="en-US" sz="1600" dirty="0" smtClean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(this is the 25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 	      quartile)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	 3. Find the Median of the Upper 50% w/o including the 	      Q</a:t>
            </a:r>
            <a:r>
              <a:rPr lang="en-US" sz="1600" dirty="0" smtClean="0">
                <a:solidFill>
                  <a:schemeClr val="bg1"/>
                </a:solidFill>
              </a:rPr>
              <a:t>2  </a:t>
            </a:r>
            <a:r>
              <a:rPr lang="en-US" sz="2400" dirty="0" smtClean="0">
                <a:solidFill>
                  <a:schemeClr val="bg1"/>
                </a:solidFill>
              </a:rPr>
              <a:t>value,  Mark that value with Q</a:t>
            </a:r>
            <a:r>
              <a:rPr lang="en-US" sz="1600" dirty="0" smtClean="0">
                <a:solidFill>
                  <a:schemeClr val="bg1"/>
                </a:solidFill>
              </a:rPr>
              <a:t>3</a:t>
            </a:r>
            <a:r>
              <a:rPr lang="en-US" sz="2400" dirty="0" smtClean="0">
                <a:solidFill>
                  <a:schemeClr val="bg1"/>
                </a:solidFill>
              </a:rPr>
              <a:t> (this is the 75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 	      quartile)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 4. IQR = ( Q</a:t>
            </a:r>
            <a:r>
              <a:rPr lang="en-US" sz="1600" dirty="0" smtClean="0">
                <a:solidFill>
                  <a:schemeClr val="bg1"/>
                </a:solidFill>
              </a:rPr>
              <a:t>3 </a:t>
            </a:r>
            <a:r>
              <a:rPr lang="en-US" sz="2400" dirty="0" smtClean="0">
                <a:solidFill>
                  <a:schemeClr val="bg1"/>
                </a:solidFill>
              </a:rPr>
              <a:t>–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Q</a:t>
            </a:r>
            <a:r>
              <a:rPr lang="en-US" sz="1600" dirty="0" smtClean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Variance and Standard Deviation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8001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Most commonly reported and utilized measures of variability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Can be influenced by outliers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0" y="3333750"/>
            <a:ext cx="52959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Variance and Standard Deviation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8001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If the data is widely scattered, 			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	larger values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1225" y="2362200"/>
            <a:ext cx="53625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Variance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90600" y="1371600"/>
            <a:ext cx="7315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The </a:t>
            </a:r>
            <a:r>
              <a:rPr lang="en-US" sz="2400" b="1" dirty="0">
                <a:solidFill>
                  <a:schemeClr val="bg1"/>
                </a:solidFill>
              </a:rPr>
              <a:t>variance</a:t>
            </a:r>
            <a:r>
              <a:rPr lang="en-US" sz="2400" dirty="0">
                <a:solidFill>
                  <a:schemeClr val="bg1"/>
                </a:solidFill>
              </a:rPr>
              <a:t> is the average squared amount of deviation from the mean.  Generally used as a step toward the calculation of other statistics. </a:t>
            </a:r>
          </a:p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chemeClr val="bg1"/>
                </a:solidFill>
              </a:rPr>
              <a:t>Sample</a:t>
            </a:r>
          </a:p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chemeClr val="bg1"/>
                </a:solidFill>
              </a:rPr>
              <a:t>Variance (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s</a:t>
            </a:r>
            <a:r>
              <a:rPr lang="en-US" sz="2400" b="1" baseline="30000" dirty="0" smtClean="0">
                <a:solidFill>
                  <a:schemeClr val="bg1"/>
                </a:solidFill>
                <a:latin typeface="Arial" charset="0"/>
              </a:rPr>
              <a:t>2</a:t>
            </a:r>
            <a:r>
              <a:rPr lang="en-US" sz="2400" b="1" dirty="0" smtClean="0">
                <a:solidFill>
                  <a:schemeClr val="bg1"/>
                </a:solidFill>
              </a:rPr>
              <a:t> ) = </a:t>
            </a:r>
            <a:r>
              <a:rPr lang="en-US" sz="2400" b="1" dirty="0" smtClean="0">
                <a:solidFill>
                  <a:schemeClr val="bg1"/>
                </a:solidFill>
                <a:sym typeface="Symbol" pitchFamily="18" charset="2"/>
              </a:rPr>
              <a:t>(</a:t>
            </a:r>
            <a:r>
              <a:rPr lang="en-US" sz="2400" b="1" dirty="0" smtClean="0">
                <a:solidFill>
                  <a:schemeClr val="bg1"/>
                </a:solidFill>
              </a:rPr>
              <a:t>x – x )</a:t>
            </a:r>
            <a:r>
              <a:rPr lang="en-US" sz="2400" b="1" baseline="30000" dirty="0" smtClean="0">
                <a:solidFill>
                  <a:schemeClr val="bg1"/>
                </a:solidFill>
                <a:latin typeface="Arial" charset="0"/>
              </a:rPr>
              <a:t>2</a:t>
            </a:r>
            <a:r>
              <a:rPr lang="en-US" sz="2400" b="1" dirty="0" smtClean="0">
                <a:solidFill>
                  <a:schemeClr val="bg1"/>
                </a:solidFill>
              </a:rPr>
              <a:t> / n - 1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						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Population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Variance (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σ</a:t>
            </a:r>
            <a:r>
              <a:rPr lang="en-US" sz="2400" baseline="30000" dirty="0">
                <a:solidFill>
                  <a:schemeClr val="bg1"/>
                </a:solidFill>
                <a:latin typeface="Arial" charset="0"/>
              </a:rPr>
              <a:t>2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) </a:t>
            </a:r>
            <a:r>
              <a:rPr lang="en-US" sz="2400" dirty="0">
                <a:solidFill>
                  <a:schemeClr val="bg1"/>
                </a:solidFill>
              </a:rPr>
              <a:t>= </a:t>
            </a:r>
            <a:r>
              <a:rPr lang="en-US" sz="2400" dirty="0">
                <a:solidFill>
                  <a:schemeClr val="bg1"/>
                </a:solidFill>
                <a:sym typeface="Symbol" pitchFamily="18" charset="2"/>
              </a:rPr>
              <a:t>(</a:t>
            </a:r>
            <a:r>
              <a:rPr lang="en-US" sz="2400" dirty="0">
                <a:solidFill>
                  <a:schemeClr val="bg1"/>
                </a:solidFill>
              </a:rPr>
              <a:t>x - 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µ)</a:t>
            </a:r>
            <a:r>
              <a:rPr lang="en-US" sz="2400" baseline="30000" dirty="0">
                <a:solidFill>
                  <a:schemeClr val="bg1"/>
                </a:solidFill>
                <a:latin typeface="Arial" charset="0"/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/ N</a:t>
            </a:r>
          </a:p>
        </p:txBody>
      </p:sp>
      <p:sp>
        <p:nvSpPr>
          <p:cNvPr id="13316" name="Line 5"/>
          <p:cNvSpPr>
            <a:spLocks noChangeShapeType="1"/>
          </p:cNvSpPr>
          <p:nvPr/>
        </p:nvSpPr>
        <p:spPr bwMode="auto">
          <a:xfrm>
            <a:off x="3767137" y="3352800"/>
            <a:ext cx="1190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2743200"/>
            <a:ext cx="1732547" cy="914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5000" y="3810000"/>
            <a:ext cx="297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= deviation scores squared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Standard Deviation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990600" y="1371600"/>
            <a:ext cx="7315200" cy="50783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The </a:t>
            </a:r>
            <a:r>
              <a:rPr lang="en-US" sz="2400" b="1" dirty="0">
                <a:solidFill>
                  <a:schemeClr val="bg1"/>
                </a:solidFill>
              </a:rPr>
              <a:t>standard deviation</a:t>
            </a:r>
            <a:r>
              <a:rPr lang="en-US" sz="2400" dirty="0">
                <a:solidFill>
                  <a:schemeClr val="bg1"/>
                </a:solidFill>
              </a:rPr>
              <a:t> is the average amount of deviation from the mean.  It is the square root of the variance.   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Sample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Standard Deviation (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s</a:t>
            </a:r>
            <a:r>
              <a:rPr lang="en-US" sz="2400" dirty="0">
                <a:solidFill>
                  <a:schemeClr val="bg1"/>
                </a:solidFill>
              </a:rPr>
              <a:t>) =     </a:t>
            </a:r>
            <a:r>
              <a:rPr lang="en-US" sz="2400" dirty="0">
                <a:solidFill>
                  <a:schemeClr val="bg1"/>
                </a:solidFill>
                <a:sym typeface="Symbol" pitchFamily="18" charset="2"/>
              </a:rPr>
              <a:t>(</a:t>
            </a:r>
            <a:r>
              <a:rPr lang="en-US" sz="2400" dirty="0">
                <a:solidFill>
                  <a:schemeClr val="bg1"/>
                </a:solidFill>
              </a:rPr>
              <a:t>x - x)</a:t>
            </a:r>
            <a:r>
              <a:rPr lang="en-US" sz="2400" baseline="30000" dirty="0">
                <a:solidFill>
                  <a:schemeClr val="bg1"/>
                </a:solidFill>
                <a:latin typeface="Arial" charset="0"/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/</a:t>
            </a:r>
            <a:r>
              <a:rPr lang="en-US" sz="2400" dirty="0">
                <a:solidFill>
                  <a:schemeClr val="bg1"/>
                </a:solidFill>
              </a:rPr>
              <a:t> n - 1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		 (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s</a:t>
            </a:r>
            <a:r>
              <a:rPr lang="en-US" sz="2400" dirty="0" smtClean="0">
                <a:solidFill>
                  <a:schemeClr val="bg1"/>
                </a:solidFill>
              </a:rPr>
              <a:t>) =   S</a:t>
            </a:r>
            <a:r>
              <a:rPr lang="en-US" sz="2400" baseline="300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Population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Standard Deviation </a:t>
            </a:r>
            <a:r>
              <a:rPr lang="en-US" sz="2400" dirty="0" smtClean="0">
                <a:solidFill>
                  <a:schemeClr val="bg1"/>
                </a:solidFill>
              </a:rPr>
              <a:t>(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σ) </a:t>
            </a:r>
            <a:r>
              <a:rPr lang="en-US" sz="2400" dirty="0">
                <a:solidFill>
                  <a:schemeClr val="bg1"/>
                </a:solidFill>
              </a:rPr>
              <a:t>=     </a:t>
            </a:r>
            <a:r>
              <a:rPr lang="en-US" sz="2400" dirty="0">
                <a:solidFill>
                  <a:schemeClr val="bg1"/>
                </a:solidFill>
                <a:sym typeface="Symbol" pitchFamily="18" charset="2"/>
              </a:rPr>
              <a:t>(</a:t>
            </a:r>
            <a:r>
              <a:rPr lang="en-US" sz="2400" dirty="0">
                <a:solidFill>
                  <a:schemeClr val="bg1"/>
                </a:solidFill>
              </a:rPr>
              <a:t>x - 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µ)</a:t>
            </a:r>
            <a:r>
              <a:rPr lang="en-US" sz="2400" baseline="30000" dirty="0">
                <a:solidFill>
                  <a:schemeClr val="bg1"/>
                </a:solidFill>
                <a:latin typeface="Arial" charset="0"/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/ </a:t>
            </a:r>
            <a:r>
              <a:rPr lang="en-US" sz="2400" dirty="0" smtClean="0">
                <a:solidFill>
                  <a:schemeClr val="bg1"/>
                </a:solidFill>
              </a:rPr>
              <a:t>N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		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		(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σ) =   σ</a:t>
            </a:r>
            <a:r>
              <a:rPr lang="en-US" sz="2400" baseline="300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5029200" y="3352800"/>
            <a:ext cx="1190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038600" y="3200400"/>
            <a:ext cx="304800" cy="457200"/>
            <a:chOff x="2448" y="3552"/>
            <a:chExt cx="288" cy="288"/>
          </a:xfrm>
        </p:grpSpPr>
        <p:sp>
          <p:nvSpPr>
            <p:cNvPr id="14348" name="Line 11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349" name="Line 12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350" name="Line 13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2" name="Line 14"/>
          <p:cNvSpPr>
            <a:spLocks noChangeShapeType="1"/>
          </p:cNvSpPr>
          <p:nvPr/>
        </p:nvSpPr>
        <p:spPr bwMode="auto">
          <a:xfrm>
            <a:off x="4343400" y="3200400"/>
            <a:ext cx="2057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114800" y="4876800"/>
            <a:ext cx="304800" cy="457200"/>
            <a:chOff x="2448" y="3552"/>
            <a:chExt cx="288" cy="288"/>
          </a:xfrm>
        </p:grpSpPr>
        <p:sp>
          <p:nvSpPr>
            <p:cNvPr id="14345" name="Line 17"/>
            <p:cNvSpPr>
              <a:spLocks noChangeShapeType="1"/>
            </p:cNvSpPr>
            <p:nvPr/>
          </p:nvSpPr>
          <p:spPr bwMode="auto">
            <a:xfrm>
              <a:off x="2448" y="3696"/>
              <a:ext cx="19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346" name="Line 18"/>
            <p:cNvSpPr>
              <a:spLocks noChangeShapeType="1"/>
            </p:cNvSpPr>
            <p:nvPr/>
          </p:nvSpPr>
          <p:spPr bwMode="auto">
            <a:xfrm>
              <a:off x="2640" y="3696"/>
              <a:ext cx="48" cy="14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347" name="Line 19"/>
            <p:cNvSpPr>
              <a:spLocks noChangeShapeType="1"/>
            </p:cNvSpPr>
            <p:nvPr/>
          </p:nvSpPr>
          <p:spPr bwMode="auto">
            <a:xfrm flipV="1">
              <a:off x="2688" y="3552"/>
              <a:ext cx="48" cy="28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4344" name="Line 20"/>
          <p:cNvSpPr>
            <a:spLocks noChangeShapeType="1"/>
          </p:cNvSpPr>
          <p:nvPr/>
        </p:nvSpPr>
        <p:spPr bwMode="auto">
          <a:xfrm>
            <a:off x="4419600" y="4876800"/>
            <a:ext cx="2057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581400" y="3810000"/>
            <a:ext cx="609600" cy="304800"/>
            <a:chOff x="4191000" y="4191000"/>
            <a:chExt cx="2362200" cy="457200"/>
          </a:xfrm>
        </p:grpSpPr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4191000" y="4191000"/>
              <a:ext cx="304800" cy="457200"/>
              <a:chOff x="2448" y="3552"/>
              <a:chExt cx="288" cy="288"/>
            </a:xfrm>
          </p:grpSpPr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>
                <a:off x="2640" y="3696"/>
                <a:ext cx="48" cy="14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 flipV="1">
                <a:off x="2688" y="3552"/>
                <a:ext cx="48" cy="288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4495800" y="4191000"/>
              <a:ext cx="20574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581400" y="6019800"/>
            <a:ext cx="762000" cy="381000"/>
            <a:chOff x="4419600" y="4114800"/>
            <a:chExt cx="2362200" cy="457200"/>
          </a:xfrm>
        </p:grpSpPr>
        <p:grpSp>
          <p:nvGrpSpPr>
            <p:cNvPr id="33" name="Group 15"/>
            <p:cNvGrpSpPr>
              <a:grpSpLocks/>
            </p:cNvGrpSpPr>
            <p:nvPr/>
          </p:nvGrpSpPr>
          <p:grpSpPr bwMode="auto">
            <a:xfrm>
              <a:off x="4419600" y="4114800"/>
              <a:ext cx="304800" cy="457200"/>
              <a:chOff x="2448" y="3552"/>
              <a:chExt cx="288" cy="288"/>
            </a:xfrm>
          </p:grpSpPr>
          <p:sp>
            <p:nvSpPr>
              <p:cNvPr id="34" name="Line 11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Line 12"/>
              <p:cNvSpPr>
                <a:spLocks noChangeShapeType="1"/>
              </p:cNvSpPr>
              <p:nvPr/>
            </p:nvSpPr>
            <p:spPr bwMode="auto">
              <a:xfrm>
                <a:off x="2640" y="3696"/>
                <a:ext cx="48" cy="14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Line 13"/>
              <p:cNvSpPr>
                <a:spLocks noChangeShapeType="1"/>
              </p:cNvSpPr>
              <p:nvPr/>
            </p:nvSpPr>
            <p:spPr bwMode="auto">
              <a:xfrm flipV="1">
                <a:off x="2688" y="3552"/>
                <a:ext cx="48" cy="288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" name="Line 14"/>
            <p:cNvSpPr>
              <a:spLocks noChangeShapeType="1"/>
            </p:cNvSpPr>
            <p:nvPr/>
          </p:nvSpPr>
          <p:spPr bwMode="auto">
            <a:xfrm>
              <a:off x="4724400" y="4114800"/>
              <a:ext cx="20574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399</TotalTime>
  <Words>492</Words>
  <Application>Microsoft Office PowerPoint</Application>
  <PresentationFormat>On-screen Show (4:3)</PresentationFormat>
  <Paragraphs>103</Paragraphs>
  <Slides>18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Document</vt:lpstr>
      <vt:lpstr>Numerical Measures of Variability</vt:lpstr>
      <vt:lpstr>Measures of Variability</vt:lpstr>
      <vt:lpstr>Range</vt:lpstr>
      <vt:lpstr>Interquartile Range</vt:lpstr>
      <vt:lpstr>Interquartile Range</vt:lpstr>
      <vt:lpstr>Variance and Standard Deviation</vt:lpstr>
      <vt:lpstr>Variance and Standard Deviation</vt:lpstr>
      <vt:lpstr>Variance</vt:lpstr>
      <vt:lpstr>Standard Deviation</vt:lpstr>
      <vt:lpstr>Variance and Standard Deviation</vt:lpstr>
      <vt:lpstr>Variance and Standard Deviation</vt:lpstr>
      <vt:lpstr>Variance and Standard Deviation</vt:lpstr>
      <vt:lpstr>Variance and Standard Deviation</vt:lpstr>
      <vt:lpstr>Coefficient of Skewness</vt:lpstr>
      <vt:lpstr>Coefficient of Skewness</vt:lpstr>
      <vt:lpstr>Coefficient of Skewness</vt:lpstr>
      <vt:lpstr>Coefficient of Skewness</vt:lpstr>
      <vt:lpstr>Coefficient of Skewness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Surmans</dc:creator>
  <cp:lastModifiedBy>Stacy Hughey Surman</cp:lastModifiedBy>
  <cp:revision>29</cp:revision>
  <dcterms:created xsi:type="dcterms:W3CDTF">2009-07-15T01:39:59Z</dcterms:created>
  <dcterms:modified xsi:type="dcterms:W3CDTF">2012-02-20T18:33:33Z</dcterms:modified>
</cp:coreProperties>
</file>